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41" y="-5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16E8B50-C817-4374-89DB-F4B7F6BB1BC7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image" Target="../media/image16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Wednesday</a:t>
            </a:r>
            <a:r>
              <a:rPr lang="en-US" dirty="0" smtClean="0"/>
              <a:t>, January </a:t>
            </a:r>
            <a:r>
              <a:rPr lang="en-US" dirty="0" smtClean="0"/>
              <a:t>30,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7031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Agenda: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TISK</a:t>
            </a:r>
            <a:r>
              <a:rPr lang="en-US" dirty="0" smtClean="0"/>
              <a:t>, No </a:t>
            </a:r>
            <a:r>
              <a:rPr lang="en-US" dirty="0" smtClean="0"/>
              <a:t>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HW Check</a:t>
            </a:r>
            <a:endParaRPr lang="en-US" dirty="0" smtClean="0"/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Lesson </a:t>
            </a:r>
            <a:r>
              <a:rPr lang="en-US" dirty="0" smtClean="0"/>
              <a:t>12-5: Linear Functions</a:t>
            </a:r>
            <a:endParaRPr lang="en-US" dirty="0" smtClean="0"/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</a:t>
            </a:r>
            <a:r>
              <a:rPr lang="en-US" dirty="0" err="1" smtClean="0"/>
              <a:t>Ch</a:t>
            </a:r>
            <a:r>
              <a:rPr lang="en-US" dirty="0" smtClean="0"/>
              <a:t> 12 HW Packet #2, §</a:t>
            </a:r>
            <a:r>
              <a:rPr lang="en-US" dirty="0" smtClean="0"/>
              <a:t>12-5 </a:t>
            </a:r>
            <a:r>
              <a:rPr lang="en-US" dirty="0" smtClean="0"/>
              <a:t>problems</a:t>
            </a:r>
          </a:p>
          <a:p>
            <a:r>
              <a:rPr lang="en-US" dirty="0" smtClean="0"/>
              <a:t>TISK Problems</a:t>
            </a:r>
          </a:p>
          <a:p>
            <a:pPr marL="541782" indent="-514350">
              <a:buAutoNum type="arabicPeriod"/>
            </a:pPr>
            <a:r>
              <a:rPr lang="en-US" dirty="0" smtClean="0"/>
              <a:t>Write an equation in slope-intercept form for a line that passes through the points </a:t>
            </a:r>
            <a:r>
              <a:rPr lang="en-US" dirty="0" smtClean="0"/>
              <a:t>(3, 5) </a:t>
            </a:r>
            <a:r>
              <a:rPr lang="en-US" dirty="0" smtClean="0"/>
              <a:t>and </a:t>
            </a:r>
            <a:r>
              <a:rPr lang="en-US" dirty="0" smtClean="0"/>
              <a:t>(0, 1).</a:t>
            </a:r>
            <a:endParaRPr lang="en-US" dirty="0" smtClean="0"/>
          </a:p>
          <a:p>
            <a:pPr marL="541782" indent="-514350">
              <a:buAutoNum type="arabicPeriod"/>
            </a:pPr>
            <a:r>
              <a:rPr lang="en-US" dirty="0" smtClean="0"/>
              <a:t>Find the probability of rolling a multiple of 3 </a:t>
            </a:r>
            <a:r>
              <a:rPr lang="en-US" dirty="0"/>
              <a:t>then a multiple of 4 on </a:t>
            </a:r>
            <a:r>
              <a:rPr lang="en-US" dirty="0" smtClean="0"/>
              <a:t>a fair 12-sided die numbered </a:t>
            </a:r>
            <a:r>
              <a:rPr lang="en-US" dirty="0" smtClean="0"/>
              <a:t>1-12.</a:t>
            </a:r>
            <a:endParaRPr lang="en-US" dirty="0" smtClean="0"/>
          </a:p>
          <a:p>
            <a:pPr marL="541782" indent="-514350">
              <a:buAutoNum type="arabicPeriod"/>
            </a:pPr>
            <a:r>
              <a:rPr lang="en-US" dirty="0" smtClean="0"/>
              <a:t>Write and solve a proportion: </a:t>
            </a:r>
            <a:br>
              <a:rPr lang="en-US" dirty="0" smtClean="0"/>
            </a:br>
            <a:r>
              <a:rPr lang="en-US" dirty="0" smtClean="0"/>
              <a:t>Thirty </a:t>
            </a:r>
            <a:r>
              <a:rPr lang="en-US" dirty="0" smtClean="0"/>
              <a:t>is what percent of </a:t>
            </a:r>
            <a:r>
              <a:rPr lang="en-US" dirty="0" smtClean="0"/>
              <a:t>40?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8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en-US" dirty="0" smtClean="0"/>
              <a:t>Tables may vary.</a:t>
            </a:r>
          </a:p>
          <a:p>
            <a:pPr marL="596646" indent="-514350">
              <a:buFont typeface="+mj-lt"/>
              <a:buAutoNum type="arabicPeriod"/>
            </a:pPr>
            <a:endParaRPr lang="en-US" dirty="0"/>
          </a:p>
          <a:p>
            <a:pPr marL="596646" indent="-514350">
              <a:buFont typeface="+mj-lt"/>
              <a:buAutoNum type="arabicPeriod"/>
            </a:pP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r>
              <a:rPr lang="en-US" dirty="0"/>
              <a:t>Tables</a:t>
            </a:r>
            <a:r>
              <a:rPr lang="en-US" dirty="0" smtClean="0"/>
              <a:t> may vary.</a:t>
            </a:r>
          </a:p>
          <a:p>
            <a:pPr marL="596646" indent="-514350">
              <a:buFont typeface="+mj-lt"/>
              <a:buAutoNum type="arabicPeriod"/>
            </a:pP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endParaRPr lang="en-US" dirty="0"/>
          </a:p>
          <a:p>
            <a:pPr marL="596646" indent="-514350">
              <a:buFont typeface="+mj-lt"/>
              <a:buAutoNum type="arabicPeriod"/>
            </a:pP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Tables may vary.</a:t>
            </a:r>
          </a:p>
          <a:p>
            <a:pPr marL="596646" indent="-514350">
              <a:buFont typeface="+mj-lt"/>
              <a:buAutoNum type="arabicPeriod"/>
            </a:pPr>
            <a:endParaRPr lang="en-US" dirty="0"/>
          </a:p>
          <a:p>
            <a:pPr marL="596646" indent="-514350">
              <a:buFont typeface="+mj-lt"/>
              <a:buAutoNum type="arabicPeriod"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744531"/>
              </p:ext>
            </p:extLst>
          </p:nvPr>
        </p:nvGraphicFramePr>
        <p:xfrm>
          <a:off x="5181600" y="1219200"/>
          <a:ext cx="1743456" cy="17434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932"/>
                <a:gridCol w="217932"/>
                <a:gridCol w="217932"/>
                <a:gridCol w="217932"/>
                <a:gridCol w="217932"/>
                <a:gridCol w="217932"/>
                <a:gridCol w="217932"/>
                <a:gridCol w="217932"/>
              </a:tblGrid>
              <a:tr h="21793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53810" marR="53810" marT="26905" marB="26905"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6019800" y="1066800"/>
            <a:ext cx="0" cy="205740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4876800" y="1676400"/>
            <a:ext cx="2286000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832432"/>
              </p:ext>
            </p:extLst>
          </p:nvPr>
        </p:nvGraphicFramePr>
        <p:xfrm>
          <a:off x="4453765" y="3276600"/>
          <a:ext cx="1743456" cy="17434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932"/>
                <a:gridCol w="217932"/>
                <a:gridCol w="217932"/>
                <a:gridCol w="217932"/>
                <a:gridCol w="217932"/>
                <a:gridCol w="217932"/>
                <a:gridCol w="217932"/>
                <a:gridCol w="217932"/>
              </a:tblGrid>
              <a:tr h="21793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53810" marR="53810" marT="26905" marB="26905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5334000" y="3124200"/>
            <a:ext cx="0" cy="205740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148965" y="3733800"/>
            <a:ext cx="2286000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889559"/>
              </p:ext>
            </p:extLst>
          </p:nvPr>
        </p:nvGraphicFramePr>
        <p:xfrm>
          <a:off x="6858000" y="4572000"/>
          <a:ext cx="1743456" cy="17434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932"/>
                <a:gridCol w="217932"/>
                <a:gridCol w="217932"/>
                <a:gridCol w="217932"/>
                <a:gridCol w="217932"/>
                <a:gridCol w="217932"/>
                <a:gridCol w="217932"/>
                <a:gridCol w="217932"/>
              </a:tblGrid>
              <a:tr h="21793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</a:tr>
              <a:tr h="217932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53810" marR="53810" marT="26905" marB="26905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53810" marR="53810" marT="26905" marB="26905"/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7924800" y="4419600"/>
            <a:ext cx="0" cy="205740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553200" y="5029200"/>
            <a:ext cx="2286000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791200" y="1066800"/>
            <a:ext cx="914400" cy="19050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572000" y="3505200"/>
            <a:ext cx="1676400" cy="15240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 27"/>
          <p:cNvSpPr/>
          <p:nvPr/>
        </p:nvSpPr>
        <p:spPr>
          <a:xfrm>
            <a:off x="7507705" y="4571999"/>
            <a:ext cx="882316" cy="1736559"/>
          </a:xfrm>
          <a:custGeom>
            <a:avLst/>
            <a:gdLst>
              <a:gd name="connsiteX0" fmla="*/ 0 w 882316"/>
              <a:gd name="connsiteY0" fmla="*/ 1736559 h 1736559"/>
              <a:gd name="connsiteX1" fmla="*/ 220579 w 882316"/>
              <a:gd name="connsiteY1" fmla="*/ 461212 h 1736559"/>
              <a:gd name="connsiteX2" fmla="*/ 413084 w 882316"/>
              <a:gd name="connsiteY2" fmla="*/ 1 h 1736559"/>
              <a:gd name="connsiteX3" fmla="*/ 657727 w 882316"/>
              <a:gd name="connsiteY3" fmla="*/ 457201 h 1736559"/>
              <a:gd name="connsiteX4" fmla="*/ 882316 w 882316"/>
              <a:gd name="connsiteY4" fmla="*/ 1732548 h 1736559"/>
              <a:gd name="connsiteX5" fmla="*/ 882316 w 882316"/>
              <a:gd name="connsiteY5" fmla="*/ 1732548 h 1736559"/>
              <a:gd name="connsiteX6" fmla="*/ 878306 w 882316"/>
              <a:gd name="connsiteY6" fmla="*/ 1736559 h 1736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2316" h="1736559">
                <a:moveTo>
                  <a:pt x="0" y="1736559"/>
                </a:moveTo>
                <a:cubicBezTo>
                  <a:pt x="75866" y="1243598"/>
                  <a:pt x="151732" y="750638"/>
                  <a:pt x="220579" y="461212"/>
                </a:cubicBezTo>
                <a:cubicBezTo>
                  <a:pt x="289426" y="171786"/>
                  <a:pt x="340226" y="669"/>
                  <a:pt x="413084" y="1"/>
                </a:cubicBezTo>
                <a:cubicBezTo>
                  <a:pt x="485942" y="-668"/>
                  <a:pt x="579522" y="168443"/>
                  <a:pt x="657727" y="457201"/>
                </a:cubicBezTo>
                <a:cubicBezTo>
                  <a:pt x="735932" y="745959"/>
                  <a:pt x="882316" y="1732548"/>
                  <a:pt x="882316" y="1732548"/>
                </a:cubicBezTo>
                <a:lnTo>
                  <a:pt x="882316" y="1732548"/>
                </a:lnTo>
                <a:lnTo>
                  <a:pt x="878306" y="1736559"/>
                </a:lnTo>
              </a:path>
            </a:pathLst>
          </a:custGeom>
          <a:noFill/>
          <a:ln>
            <a:solidFill>
              <a:schemeClr val="accent1"/>
            </a:solidFill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6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5181600"/>
              </a:xfrm>
            </p:spPr>
            <p:txBody>
              <a:bodyPr>
                <a:normAutofit fontScale="92500" lnSpcReduction="10000"/>
              </a:bodyPr>
              <a:lstStyle/>
              <a:p>
                <a:pPr marL="596646" indent="-514350">
                  <a:buFont typeface="+mj-lt"/>
                  <a:buAutoNum type="arabicPeriod" startAt="4"/>
                </a:pPr>
                <a:r>
                  <a:rPr lang="en-US" dirty="0" smtClean="0"/>
                  <a:t>No, there is an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in the denominator.</a:t>
                </a:r>
              </a:p>
              <a:p>
                <a:pPr marL="596646" indent="-514350">
                  <a:buFont typeface="+mj-lt"/>
                  <a:buAutoNum type="arabicPeriod" startAt="4"/>
                </a:pPr>
                <a:r>
                  <a:rPr lang="en-US" dirty="0" smtClean="0"/>
                  <a:t>Yes, it passes the VLT.</a:t>
                </a:r>
              </a:p>
              <a:p>
                <a:pPr marL="596646" indent="-514350">
                  <a:buFont typeface="+mj-lt"/>
                  <a:buAutoNum type="arabicPeriod" startAt="4"/>
                </a:pPr>
                <a:r>
                  <a:rPr lang="en-US" dirty="0" smtClean="0"/>
                  <a:t>Yes, every input has only 1 output.</a:t>
                </a:r>
              </a:p>
              <a:p>
                <a:pPr marL="596646" indent="-514350">
                  <a:buFont typeface="+mj-lt"/>
                  <a:buAutoNum type="arabicPeriod" startAt="4"/>
                </a:pPr>
                <a:r>
                  <a:rPr lang="en-US" dirty="0" smtClean="0"/>
                  <a:t>No, the input 6 has two outputs, 1 and 15.</a:t>
                </a:r>
              </a:p>
              <a:p>
                <a:pPr marL="596646" indent="-514350">
                  <a:buFont typeface="+mj-lt"/>
                  <a:buAutoNum type="arabicPeriod" startAt="4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=1, 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=19, 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=64</m:t>
                    </m:r>
                  </m:oMath>
                </a14:m>
                <a:endParaRPr lang="en-US" b="0" dirty="0" smtClean="0"/>
              </a:p>
              <a:p>
                <a:pPr marL="596646" indent="-514350">
                  <a:buFont typeface="+mj-lt"/>
                  <a:buAutoNum type="arabicPeriod" startAt="4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=−1, 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=1, 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=−4</m:t>
                    </m:r>
                  </m:oMath>
                </a14:m>
                <a:endParaRPr lang="en-US" b="0" dirty="0" smtClean="0"/>
              </a:p>
              <a:p>
                <a:pPr marL="596646" indent="-514350">
                  <a:buFont typeface="+mj-lt"/>
                  <a:buAutoNum type="arabicPeriod" startAt="4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=11, 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=8.5, 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=80</m:t>
                    </m:r>
                  </m:oMath>
                </a14:m>
                <a:endParaRPr lang="en-US" b="0" dirty="0" smtClean="0"/>
              </a:p>
              <a:p>
                <a:pPr marL="596646" indent="-514350">
                  <a:buFont typeface="+mj-lt"/>
                  <a:buAutoNum type="arabicPeriod" startAt="4"/>
                </a:pPr>
                <a:r>
                  <a:rPr lang="en-US" dirty="0" smtClean="0"/>
                  <a:t>D: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1,5</m:t>
                        </m:r>
                      </m:e>
                    </m:d>
                  </m:oMath>
                </a14:m>
                <a:r>
                  <a:rPr lang="en-US" dirty="0" smtClean="0"/>
                  <a:t>  R: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1,2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𝑈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3,5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marL="596646" indent="-514350">
                  <a:buFont typeface="+mj-lt"/>
                  <a:buAutoNum type="arabicPeriod" startAt="4"/>
                </a:pPr>
                <a:r>
                  <a:rPr lang="en-US" dirty="0" smtClean="0"/>
                  <a:t>D: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{−5, −3, 0, 2, 5, 7, 9}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 </a:t>
                </a:r>
                <a:br>
                  <a:rPr lang="en-US" dirty="0" smtClean="0"/>
                </a:br>
                <a:r>
                  <a:rPr lang="en-US" dirty="0" smtClean="0"/>
                  <a:t>R: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{−9, −8, −7, −6, −5, 4, 8}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5181600"/>
              </a:xfrm>
              <a:blipFill rotWithShape="1">
                <a:blip r:embed="rId2"/>
                <a:stretch>
                  <a:fillRect l="-81" t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770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</a:t>
            </a:r>
            <a:r>
              <a:rPr lang="en-US" dirty="0" smtClean="0"/>
              <a:t>12-5 Linear Functions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One type of function is a </a:t>
                </a:r>
                <a:r>
                  <a:rPr lang="en-US" b="1" i="1" dirty="0" smtClean="0"/>
                  <a:t>linear</a:t>
                </a:r>
                <a:r>
                  <a:rPr lang="en-US" dirty="0" smtClean="0"/>
                  <a:t> function.</a:t>
                </a:r>
              </a:p>
              <a:p>
                <a:pPr lvl="1"/>
                <a:r>
                  <a:rPr lang="en-US" dirty="0" smtClean="0"/>
                  <a:t>Linear functions make straight lines.</a:t>
                </a:r>
              </a:p>
              <a:p>
                <a:pPr lvl="1"/>
                <a:r>
                  <a:rPr lang="en-US" dirty="0" smtClean="0"/>
                  <a:t>These are the same lines we studied in chapter 10!</a:t>
                </a:r>
              </a:p>
              <a:p>
                <a:r>
                  <a:rPr lang="en-US" dirty="0" smtClean="0"/>
                  <a:t>How can you tell if a function is linear?</a:t>
                </a:r>
              </a:p>
              <a:p>
                <a:pPr lvl="1"/>
                <a:r>
                  <a:rPr lang="en-US" dirty="0" smtClean="0"/>
                  <a:t>Is </a:t>
                </a:r>
                <a:r>
                  <a:rPr lang="en-US" dirty="0" smtClean="0"/>
                  <a:t>it a function? </a:t>
                </a:r>
              </a:p>
              <a:p>
                <a:pPr lvl="1"/>
                <a:r>
                  <a:rPr lang="en-US" dirty="0" smtClean="0"/>
                  <a:t>Does its graph make a straight line?</a:t>
                </a:r>
              </a:p>
              <a:p>
                <a:pPr lvl="2"/>
                <a:r>
                  <a:rPr lang="en-US" dirty="0" smtClean="0"/>
                  <a:t>Then it’s a linear function!</a:t>
                </a:r>
              </a:p>
              <a:p>
                <a:pPr lvl="1"/>
                <a:r>
                  <a:rPr lang="en-US" dirty="0" smtClean="0"/>
                  <a:t>Can its formula be written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𝑚𝑥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pPr lvl="2"/>
                <a:r>
                  <a:rPr lang="en-US" dirty="0" smtClean="0"/>
                  <a:t>Then it’s a linear function!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583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</a:t>
            </a:r>
            <a:r>
              <a:rPr lang="en-US" dirty="0" smtClean="0"/>
              <a:t>12-5 Linear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Is the relation a linear function?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791463"/>
              </p:ext>
            </p:extLst>
          </p:nvPr>
        </p:nvGraphicFramePr>
        <p:xfrm>
          <a:off x="2590800" y="2472313"/>
          <a:ext cx="228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81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362200" y="2319913"/>
            <a:ext cx="2667000" cy="2667000"/>
            <a:chOff x="3048000" y="3657600"/>
            <a:chExt cx="2667000" cy="26670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048000" y="4953000"/>
              <a:ext cx="2667000" cy="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19600" y="3657600"/>
              <a:ext cx="0" cy="266700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9" name="Straight Arrow Connector 8"/>
          <p:cNvCxnSpPr/>
          <p:nvPr/>
        </p:nvCxnSpPr>
        <p:spPr>
          <a:xfrm>
            <a:off x="2554963" y="2438400"/>
            <a:ext cx="2321837" cy="1600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86400" y="24384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Yes, it makes a line.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133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</a:t>
            </a:r>
            <a:r>
              <a:rPr lang="en-US" dirty="0" smtClean="0"/>
              <a:t>12-5 Linear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Is the relation a linear function?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86236"/>
              </p:ext>
            </p:extLst>
          </p:nvPr>
        </p:nvGraphicFramePr>
        <p:xfrm>
          <a:off x="2590800" y="2472313"/>
          <a:ext cx="228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81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362200" y="2319913"/>
            <a:ext cx="2667000" cy="2667000"/>
            <a:chOff x="3048000" y="3657600"/>
            <a:chExt cx="2667000" cy="26670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048000" y="4953000"/>
              <a:ext cx="2667000" cy="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19600" y="3657600"/>
              <a:ext cx="0" cy="266700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5486400" y="24384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No, it doesn’t make a line.</a:t>
            </a:r>
            <a:endParaRPr lang="en-US" sz="2800" dirty="0"/>
          </a:p>
        </p:txBody>
      </p:sp>
      <p:sp>
        <p:nvSpPr>
          <p:cNvPr id="8" name="Freeform 7"/>
          <p:cNvSpPr/>
          <p:nvPr/>
        </p:nvSpPr>
        <p:spPr>
          <a:xfrm>
            <a:off x="2960483" y="2471596"/>
            <a:ext cx="1530036" cy="1910379"/>
          </a:xfrm>
          <a:custGeom>
            <a:avLst/>
            <a:gdLst>
              <a:gd name="connsiteX0" fmla="*/ 0 w 1530036"/>
              <a:gd name="connsiteY0" fmla="*/ 9054 h 1910379"/>
              <a:gd name="connsiteX1" fmla="*/ 380246 w 1530036"/>
              <a:gd name="connsiteY1" fmla="*/ 1511929 h 1910379"/>
              <a:gd name="connsiteX2" fmla="*/ 778598 w 1530036"/>
              <a:gd name="connsiteY2" fmla="*/ 1910281 h 1910379"/>
              <a:gd name="connsiteX3" fmla="*/ 1149790 w 1530036"/>
              <a:gd name="connsiteY3" fmla="*/ 1530036 h 1910379"/>
              <a:gd name="connsiteX4" fmla="*/ 1530036 w 1530036"/>
              <a:gd name="connsiteY4" fmla="*/ 0 h 1910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0036" h="1910379">
                <a:moveTo>
                  <a:pt x="0" y="9054"/>
                </a:moveTo>
                <a:cubicBezTo>
                  <a:pt x="125240" y="602056"/>
                  <a:pt x="250480" y="1195058"/>
                  <a:pt x="380246" y="1511929"/>
                </a:cubicBezTo>
                <a:cubicBezTo>
                  <a:pt x="510012" y="1828800"/>
                  <a:pt x="650341" y="1907263"/>
                  <a:pt x="778598" y="1910281"/>
                </a:cubicBezTo>
                <a:cubicBezTo>
                  <a:pt x="906855" y="1913299"/>
                  <a:pt x="1024550" y="1848416"/>
                  <a:pt x="1149790" y="1530036"/>
                </a:cubicBezTo>
                <a:cubicBezTo>
                  <a:pt x="1275030" y="1211656"/>
                  <a:pt x="1402533" y="605828"/>
                  <a:pt x="1530036" y="0"/>
                </a:cubicBezTo>
              </a:path>
            </a:pathLst>
          </a:custGeom>
          <a:noFill/>
          <a:ln>
            <a:solidFill>
              <a:schemeClr val="accent1"/>
            </a:solidFill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</a:t>
            </a:r>
            <a:r>
              <a:rPr lang="en-US" dirty="0" smtClean="0"/>
              <a:t>12-5 Linear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Is the relation a linear function?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129668"/>
              </p:ext>
            </p:extLst>
          </p:nvPr>
        </p:nvGraphicFramePr>
        <p:xfrm>
          <a:off x="2590800" y="2472313"/>
          <a:ext cx="228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81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362200" y="2319913"/>
            <a:ext cx="2667000" cy="2667000"/>
            <a:chOff x="3048000" y="3657600"/>
            <a:chExt cx="2667000" cy="26670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048000" y="4953000"/>
              <a:ext cx="2667000" cy="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19600" y="3657600"/>
              <a:ext cx="0" cy="266700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5486400" y="24384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Yes, it makes a straight line.</a:t>
            </a:r>
            <a:endParaRPr lang="en-US" sz="2800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157728" y="4394270"/>
            <a:ext cx="576072" cy="786384"/>
          </a:xfrm>
          <a:prstGeom prst="line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733800" y="2819400"/>
            <a:ext cx="1143000" cy="1574870"/>
          </a:xfrm>
          <a:prstGeom prst="line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34000" y="3917216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could be the rule for that line?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1343974" y="5202875"/>
                <a:ext cx="293567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𝑚𝑥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974" y="5202875"/>
                <a:ext cx="2935675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1334166" y="5940050"/>
                <a:ext cx="107029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166" y="5940050"/>
                <a:ext cx="107029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24"/>
          <p:cNvSpPr/>
          <p:nvPr/>
        </p:nvSpPr>
        <p:spPr>
          <a:xfrm>
            <a:off x="3695700" y="4292530"/>
            <a:ext cx="114300" cy="12707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819650" y="2779169"/>
            <a:ext cx="114300" cy="12707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25" idx="0"/>
          </p:cNvCxnSpPr>
          <p:nvPr/>
        </p:nvCxnSpPr>
        <p:spPr>
          <a:xfrm flipH="1" flipV="1">
            <a:off x="3733800" y="2842704"/>
            <a:ext cx="19050" cy="144982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/>
              <p:cNvSpPr/>
              <p:nvPr/>
            </p:nvSpPr>
            <p:spPr>
              <a:xfrm>
                <a:off x="2276664" y="5715000"/>
                <a:ext cx="675185" cy="1056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6664" y="5715000"/>
                <a:ext cx="675185" cy="10567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>
            <a:endCxn id="26" idx="2"/>
          </p:cNvCxnSpPr>
          <p:nvPr/>
        </p:nvCxnSpPr>
        <p:spPr>
          <a:xfrm>
            <a:off x="3733800" y="2842704"/>
            <a:ext cx="1085850" cy="0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Rectangle 33"/>
              <p:cNvSpPr/>
              <p:nvPr/>
            </p:nvSpPr>
            <p:spPr>
              <a:xfrm>
                <a:off x="2338812" y="6232437"/>
                <a:ext cx="5261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FF66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812" y="6232437"/>
                <a:ext cx="526105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ctangle 35"/>
              <p:cNvSpPr/>
              <p:nvPr/>
            </p:nvSpPr>
            <p:spPr>
              <a:xfrm>
                <a:off x="2369495" y="5739825"/>
                <a:ext cx="5261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F88630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495" y="5739825"/>
                <a:ext cx="526105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36"/>
              <p:cNvSpPr/>
              <p:nvPr/>
            </p:nvSpPr>
            <p:spPr>
              <a:xfrm>
                <a:off x="3157728" y="5950994"/>
                <a:ext cx="94891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7728" y="5950994"/>
                <a:ext cx="948913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/>
              <p:cNvSpPr/>
              <p:nvPr/>
            </p:nvSpPr>
            <p:spPr>
              <a:xfrm>
                <a:off x="3982019" y="5948652"/>
                <a:ext cx="83227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2019" y="5948652"/>
                <a:ext cx="832279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Rectangle 38"/>
              <p:cNvSpPr/>
              <p:nvPr/>
            </p:nvSpPr>
            <p:spPr>
              <a:xfrm>
                <a:off x="5580662" y="5202875"/>
                <a:ext cx="2884444" cy="10157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6600FF"/>
                          </a:solidFill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662" y="5202875"/>
                <a:ext cx="2884444" cy="101572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46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00FF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22" grpId="0"/>
      <p:bldP spid="23" grpId="0"/>
      <p:bldP spid="25" grpId="0" animBg="1"/>
      <p:bldP spid="26" grpId="0" animBg="1"/>
      <p:bldP spid="29" grpId="0"/>
      <p:bldP spid="34" grpId="0"/>
      <p:bldP spid="36" grpId="0"/>
      <p:bldP spid="37" grpId="0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</a:t>
            </a:r>
            <a:r>
              <a:rPr lang="en-US" dirty="0" smtClean="0"/>
              <a:t>12-5 Linear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Write a rule for the function.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974176"/>
              </p:ext>
            </p:extLst>
          </p:nvPr>
        </p:nvGraphicFramePr>
        <p:xfrm>
          <a:off x="2438400" y="1981200"/>
          <a:ext cx="2926080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120"/>
                <a:gridCol w="325120"/>
                <a:gridCol w="325120"/>
                <a:gridCol w="325120"/>
                <a:gridCol w="325120"/>
                <a:gridCol w="325120"/>
                <a:gridCol w="325120"/>
                <a:gridCol w="325120"/>
                <a:gridCol w="325120"/>
              </a:tblGrid>
              <a:tr h="3251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2512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2512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2512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2512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251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251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251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251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</a:tbl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2362200" y="1905000"/>
            <a:ext cx="3048000" cy="3081913"/>
            <a:chOff x="2362200" y="1905000"/>
            <a:chExt cx="3048000" cy="3081913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362200" y="3615313"/>
              <a:ext cx="3048000" cy="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3733800" y="1905000"/>
              <a:ext cx="19050" cy="3081913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>
            <a:off x="2209800" y="2779169"/>
            <a:ext cx="1533525" cy="494732"/>
          </a:xfrm>
          <a:prstGeom prst="line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3752852" y="3273902"/>
            <a:ext cx="1428748" cy="536098"/>
          </a:xfrm>
          <a:prstGeom prst="line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34000" y="3917216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could be the rule for that line?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1343974" y="5202875"/>
                <a:ext cx="293567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𝑚𝑥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974" y="5202875"/>
                <a:ext cx="2935675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1334166" y="5940050"/>
                <a:ext cx="107029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166" y="5940050"/>
                <a:ext cx="107029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Oval 25"/>
          <p:cNvSpPr/>
          <p:nvPr/>
        </p:nvSpPr>
        <p:spPr>
          <a:xfrm>
            <a:off x="4648200" y="3562414"/>
            <a:ext cx="114300" cy="12707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25" idx="0"/>
          </p:cNvCxnSpPr>
          <p:nvPr/>
        </p:nvCxnSpPr>
        <p:spPr>
          <a:xfrm flipH="1">
            <a:off x="2749474" y="2899465"/>
            <a:ext cx="9525" cy="7158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/>
              <p:cNvSpPr/>
              <p:nvPr/>
            </p:nvSpPr>
            <p:spPr>
              <a:xfrm>
                <a:off x="2276664" y="5715000"/>
                <a:ext cx="675185" cy="1056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6664" y="5715000"/>
                <a:ext cx="675185" cy="10567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>
            <a:off x="2754236" y="3615313"/>
            <a:ext cx="1893964" cy="0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Rectangle 33"/>
              <p:cNvSpPr/>
              <p:nvPr/>
            </p:nvSpPr>
            <p:spPr>
              <a:xfrm>
                <a:off x="2338812" y="6232437"/>
                <a:ext cx="5261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66FF"/>
                          </a:solidFill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812" y="6232437"/>
                <a:ext cx="526105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ctangle 35"/>
              <p:cNvSpPr/>
              <p:nvPr/>
            </p:nvSpPr>
            <p:spPr>
              <a:xfrm>
                <a:off x="2057400" y="5739825"/>
                <a:ext cx="83227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88630"/>
                          </a:solidFill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5739825"/>
                <a:ext cx="832279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36"/>
              <p:cNvSpPr/>
              <p:nvPr/>
            </p:nvSpPr>
            <p:spPr>
              <a:xfrm>
                <a:off x="3157728" y="5950994"/>
                <a:ext cx="94891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7728" y="5950994"/>
                <a:ext cx="948913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/>
              <p:cNvSpPr/>
              <p:nvPr/>
            </p:nvSpPr>
            <p:spPr>
              <a:xfrm>
                <a:off x="3982019" y="5948652"/>
                <a:ext cx="5261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5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accent5"/>
                  </a:solidFill>
                </a:endParaRPr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2019" y="5948652"/>
                <a:ext cx="526105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Rectangle 38"/>
              <p:cNvSpPr/>
              <p:nvPr/>
            </p:nvSpPr>
            <p:spPr>
              <a:xfrm>
                <a:off x="5580662" y="5202875"/>
                <a:ext cx="3259034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6600FF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662" y="5202875"/>
                <a:ext cx="3259034" cy="101752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24"/>
          <p:cNvSpPr/>
          <p:nvPr/>
        </p:nvSpPr>
        <p:spPr>
          <a:xfrm>
            <a:off x="2701849" y="2899465"/>
            <a:ext cx="114300" cy="12707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676650" y="3193854"/>
            <a:ext cx="114300" cy="12707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6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3" grpId="0"/>
      <p:bldP spid="26" grpId="0" animBg="1"/>
      <p:bldP spid="29" grpId="0"/>
      <p:bldP spid="34" grpId="0"/>
      <p:bldP spid="36" grpId="0"/>
      <p:bldP spid="37" grpId="0"/>
      <p:bldP spid="38" grpId="0"/>
      <p:bldP spid="39" grpId="0"/>
      <p:bldP spid="25" grpId="0" animBg="1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</a:t>
            </a:r>
            <a:r>
              <a:rPr lang="en-US" dirty="0" smtClean="0"/>
              <a:t>12-5 Linear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Write a rule for the function.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054835"/>
              </p:ext>
            </p:extLst>
          </p:nvPr>
        </p:nvGraphicFramePr>
        <p:xfrm>
          <a:off x="2264121" y="1963848"/>
          <a:ext cx="13716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73717" y="19812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These are all ordered pairs.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3973717" y="2445821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Then we can solve this by using any two points and point-slope form.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334166" y="4343400"/>
                <a:ext cx="290541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1, 17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166" y="4343400"/>
                <a:ext cx="29054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1338693" y="4888127"/>
                <a:ext cx="290528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2, 20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693" y="4888127"/>
                <a:ext cx="2905283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1524000" y="3760475"/>
                <a:ext cx="293567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𝑚𝑥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3760475"/>
                <a:ext cx="2935675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/>
              <p:cNvSpPr/>
              <p:nvPr/>
            </p:nvSpPr>
            <p:spPr>
              <a:xfrm>
                <a:off x="1016898" y="5703436"/>
                <a:ext cx="8476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98" y="5703436"/>
                <a:ext cx="847668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Rectangle 34"/>
              <p:cNvSpPr/>
              <p:nvPr/>
            </p:nvSpPr>
            <p:spPr>
              <a:xfrm>
                <a:off x="1968732" y="5554586"/>
                <a:ext cx="1238223" cy="7851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732" y="5554586"/>
                <a:ext cx="1238223" cy="78515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Rectangle 39"/>
              <p:cNvSpPr/>
              <p:nvPr/>
            </p:nvSpPr>
            <p:spPr>
              <a:xfrm>
                <a:off x="2971800" y="5554586"/>
                <a:ext cx="1630062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20−17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2−1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5554586"/>
                <a:ext cx="1630062" cy="78380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40"/>
              <p:cNvSpPr/>
              <p:nvPr/>
            </p:nvSpPr>
            <p:spPr>
              <a:xfrm>
                <a:off x="4343400" y="5533747"/>
                <a:ext cx="75424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5533747"/>
                <a:ext cx="754244" cy="78380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Rectangle 41"/>
              <p:cNvSpPr/>
              <p:nvPr/>
            </p:nvSpPr>
            <p:spPr>
              <a:xfrm>
                <a:off x="4876800" y="5748518"/>
                <a:ext cx="75424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748518"/>
                <a:ext cx="754244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Rectangle 43"/>
              <p:cNvSpPr/>
              <p:nvPr/>
            </p:nvSpPr>
            <p:spPr>
              <a:xfrm>
                <a:off x="5334000" y="3756703"/>
                <a:ext cx="380578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3756703"/>
                <a:ext cx="3805785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Rectangle 44"/>
              <p:cNvSpPr/>
              <p:nvPr/>
            </p:nvSpPr>
            <p:spPr>
              <a:xfrm>
                <a:off x="5257800" y="4493878"/>
                <a:ext cx="384310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−         =    (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−      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493878"/>
                <a:ext cx="3843103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Rectangle 45"/>
              <p:cNvSpPr/>
              <p:nvPr/>
            </p:nvSpPr>
            <p:spPr>
              <a:xfrm>
                <a:off x="7093895" y="4493878"/>
                <a:ext cx="5261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3895" y="4493878"/>
                <a:ext cx="526105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46"/>
              <p:cNvSpPr/>
              <p:nvPr/>
            </p:nvSpPr>
            <p:spPr>
              <a:xfrm>
                <a:off x="8229600" y="4492028"/>
                <a:ext cx="5261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4492028"/>
                <a:ext cx="526105" cy="58477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Rectangle 47"/>
              <p:cNvSpPr/>
              <p:nvPr/>
            </p:nvSpPr>
            <p:spPr>
              <a:xfrm>
                <a:off x="6019800" y="4492027"/>
                <a:ext cx="75373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17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4492027"/>
                <a:ext cx="753732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Rectangle 48"/>
              <p:cNvSpPr/>
              <p:nvPr/>
            </p:nvSpPr>
            <p:spPr>
              <a:xfrm>
                <a:off x="5347502" y="4969811"/>
                <a:ext cx="318689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−17=3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−3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7502" y="4969811"/>
                <a:ext cx="3186898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Rectangle 49"/>
              <p:cNvSpPr/>
              <p:nvPr/>
            </p:nvSpPr>
            <p:spPr>
              <a:xfrm>
                <a:off x="5721894" y="5280058"/>
                <a:ext cx="10599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+17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1894" y="5280058"/>
                <a:ext cx="1059906" cy="58477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Rectangle 50"/>
              <p:cNvSpPr/>
              <p:nvPr/>
            </p:nvSpPr>
            <p:spPr>
              <a:xfrm>
                <a:off x="7482364" y="5397303"/>
                <a:ext cx="10599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+17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2364" y="5397303"/>
                <a:ext cx="1059906" cy="58477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6292259" y="5791200"/>
                <a:ext cx="247074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=3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+14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2259" y="5791200"/>
                <a:ext cx="2470741" cy="58477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Explosion 2 9"/>
          <p:cNvSpPr/>
          <p:nvPr/>
        </p:nvSpPr>
        <p:spPr>
          <a:xfrm>
            <a:off x="5097644" y="5864833"/>
            <a:ext cx="5113156" cy="1297968"/>
          </a:xfrm>
          <a:prstGeom prst="irregularSeal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Rectangle 52"/>
              <p:cNvSpPr/>
              <p:nvPr/>
            </p:nvSpPr>
            <p:spPr>
              <a:xfrm>
                <a:off x="5943600" y="6273225"/>
                <a:ext cx="304288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𝑓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)=3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+14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6273225"/>
                <a:ext cx="3042884" cy="5847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5400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" grpId="0"/>
      <p:bldP spid="9" grpId="0"/>
      <p:bldP spid="31" grpId="0"/>
      <p:bldP spid="32" grpId="0"/>
      <p:bldP spid="33" grpId="0"/>
      <p:bldP spid="35" grpId="0"/>
      <p:bldP spid="40" grpId="0"/>
      <p:bldP spid="41" grpId="0"/>
      <p:bldP spid="42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10" grpId="0" animBg="1"/>
      <p:bldP spid="5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ibrant">
      <a:dk1>
        <a:srgbClr val="000000"/>
      </a:dk1>
      <a:lt1>
        <a:srgbClr val="FFFFFF"/>
      </a:lt1>
      <a:dk2>
        <a:srgbClr val="000000"/>
      </a:dk2>
      <a:lt2>
        <a:srgbClr val="FE9999"/>
      </a:lt2>
      <a:accent1>
        <a:srgbClr val="0099FF"/>
      </a:accent1>
      <a:accent2>
        <a:srgbClr val="00B0F0"/>
      </a:accent2>
      <a:accent3>
        <a:srgbClr val="F88630"/>
      </a:accent3>
      <a:accent4>
        <a:srgbClr val="00B050"/>
      </a:accent4>
      <a:accent5>
        <a:srgbClr val="7030A0"/>
      </a:accent5>
      <a:accent6>
        <a:srgbClr val="FF66FF"/>
      </a:accent6>
      <a:hlink>
        <a:srgbClr val="9933FF"/>
      </a:hlink>
      <a:folHlink>
        <a:srgbClr val="BF654C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3337</TotalTime>
  <Words>618</Words>
  <Application>Microsoft Office PowerPoint</Application>
  <PresentationFormat>On-screen Show (4:3)</PresentationFormat>
  <Paragraphs>104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Wednesday, January 30, 2013</vt:lpstr>
      <vt:lpstr>Homework Check</vt:lpstr>
      <vt:lpstr>Homework Check</vt:lpstr>
      <vt:lpstr>§12-5 Linear Functions</vt:lpstr>
      <vt:lpstr>§12-5 Linear Functions</vt:lpstr>
      <vt:lpstr>§12-5 Linear Functions</vt:lpstr>
      <vt:lpstr>§12-5 Linear Functions</vt:lpstr>
      <vt:lpstr>§12-5 Linear Functions</vt:lpstr>
      <vt:lpstr>§12-5 Linear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January 28, 2013</dc:title>
  <dc:creator>Dria</dc:creator>
  <cp:lastModifiedBy>Dria</cp:lastModifiedBy>
  <cp:revision>22</cp:revision>
  <dcterms:created xsi:type="dcterms:W3CDTF">2013-01-28T14:40:10Z</dcterms:created>
  <dcterms:modified xsi:type="dcterms:W3CDTF">2013-01-31T01:57:13Z</dcterms:modified>
</cp:coreProperties>
</file>